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83" r:id="rId4"/>
    <p:sldId id="280" r:id="rId5"/>
    <p:sldId id="284" r:id="rId6"/>
    <p:sldId id="285" r:id="rId7"/>
    <p:sldId id="286" r:id="rId8"/>
    <p:sldId id="287" r:id="rId9"/>
    <p:sldId id="288" r:id="rId10"/>
    <p:sldId id="289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7E22"/>
    <a:srgbClr val="4472C4"/>
    <a:srgbClr val="F39C12"/>
    <a:srgbClr val="16A085"/>
    <a:srgbClr val="3498DB"/>
    <a:srgbClr val="9B59B6"/>
    <a:srgbClr val="E74C3C"/>
    <a:srgbClr val="27AE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384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C88AA9-9FB0-4622-B3D6-4298DDF2C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F055025-530E-4A1D-B51A-60F3B2FF89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E369C61-78A5-4123-9A31-4CDE24C64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E00C12D-6203-428F-B6C6-7B715A1E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290AAB-A58C-4810-9359-32609B78D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176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1F4DFC-22A7-4939-B14D-3405C4048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0BB5CD0-54BF-412F-84D5-91D1D46B72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0958223-67AE-4F21-AC7A-164B55DCE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406131B-61B6-4584-BDD9-073F7E5DF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F93CBAE-FF73-4D6C-B912-25E86A55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8850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4E01C24-C18E-4885-93EB-396413C072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6527E11-AFCE-4F80-84FB-4DD2913FE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0EEAB40-2C1A-4BDF-892F-15D8CBFAA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42D6BDB-25F8-40EC-8570-8A7168EA7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CA24EEC-EF47-4488-A3D1-4F5B04509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0626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106CB9-58A7-47D5-96B6-901AD1728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CAE444E-BEBA-41A8-A001-C461EF961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B9C0FCC-F13D-4468-9732-B0AF3EE60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733DA01-CCBF-4729-9FE1-29484002C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198128F-524F-4068-A145-58348FFFB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8472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E9C4C3-F384-494F-A983-47A958C70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5185954-441F-4876-A8E8-8349534114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12E1374-AC02-4807-8EEA-17BA92C3B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DC0B72-0B26-402B-BF8C-6B8A872E8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CB2002-8D60-4E2E-9D80-D465A14FF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8763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69F854-8DD6-4F45-985B-FD09BE34F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AAD4842-1E57-491A-A63C-2E36D4A56B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4E70F1C-AB69-4848-84CF-2FE883C9D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0767B88-9950-4E4F-A94C-6137A6195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2147FAF-D79D-4FC0-AB67-0A0B1A0DD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E414A96-31BB-4973-BA5C-14484684B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3793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5BECD3-5378-43EF-A83F-0DFC347F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0E0957D-E25D-4000-B315-C277A117A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7291D72-B984-46E8-B0E8-7E2930B03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7546F65-25D1-456F-B2B4-311C580AF9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965619F-3FD1-4C21-BBAE-0EDE06AB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68B1FDF-DA22-4466-BE43-485951772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A99E33D-D9B6-44AC-8480-DF189A366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D7A395E-A8A0-4619-8563-84A281C97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7454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CDAEB2-3F03-47DC-A7C4-6C4ECA115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9349E4B-8F6D-40B1-9D75-28786E89C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A30360F-2C4C-4AE3-BAE6-53303152C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CAAB232-4187-496E-88B6-1A05A5C3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405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8E84D43-8C22-4D33-8C2D-25411B495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ADA6C02-CFCB-456A-8C2D-1540E395C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91616FC-458D-479C-96E2-389FAB7EA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1234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DE0523-2BA3-487D-BD08-F95C0B34B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03E628-80F9-4FD8-A252-701EEA396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A77404-DE83-48A9-8466-019C97377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2C7242B-1016-41A2-9398-681F9AF5D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4C33706-5474-4690-9542-FACD6B911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F25E362-3082-48B6-8FBA-8073AED5B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6839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F3F39F-763C-47F3-AD08-B607E3112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3CDFCA9-804E-461C-AD58-1070E606F1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15D1989-E03D-4AA8-AA06-A0BA79E9F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CB1BBCC-863B-461D-A322-D7680F48E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17F1B17-7503-4845-AB08-EA5FB39DA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FAEB56B-DC23-4104-AC85-A8B03A9E8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448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09578EC-14EC-4D4B-9FB3-87F4FDFF4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18CF18F-5354-4C1D-93F6-1E1C35FA7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6CB01CC-9376-4F39-AEA1-86D2C116B6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7E551-822F-4896-9EDE-9E8F0CB865CE}" type="datetimeFigureOut">
              <a:rPr lang="it-IT" smtClean="0"/>
              <a:t>11/12/2022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0FB6F32-EBF8-433D-8EDA-42C948BA88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5FC14C-ACE5-4B5B-88C4-3DC84F3C99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4536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it.wikipedia.org/wiki/IPv6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8EE05F-8B12-4228-ABA6-CFF97F614F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956234"/>
          </a:xfrm>
        </p:spPr>
        <p:txBody>
          <a:bodyPr>
            <a:norm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Print Clearly" panose="02000000000000000000" pitchFamily="50" charset="0"/>
                <a:cs typeface="Amatic SC" panose="00000500000000000000" pitchFamily="2" charset="-79"/>
              </a:rPr>
              <a:t>Intermediate &amp; End System</a:t>
            </a:r>
            <a:endParaRPr lang="it-IT" sz="8800" b="1" dirty="0">
              <a:solidFill>
                <a:schemeClr val="bg1"/>
              </a:solidFill>
              <a:latin typeface="Print Clearly" panose="02000000000000000000" pitchFamily="50" charset="0"/>
              <a:cs typeface="Amatic SC" panose="00000500000000000000" pitchFamily="2" charset="-79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9A45901-8389-4598-B285-23B6E61B2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6874" y="4366726"/>
            <a:ext cx="9001126" cy="824399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chemeClr val="bg1"/>
                </a:solidFill>
                <a:latin typeface="+mj-lt"/>
                <a:cs typeface="Amatic SC" panose="00000500000000000000" pitchFamily="2" charset="-79"/>
              </a:rPr>
              <a:t>Mattia Pacchin – mattia@v-research.it</a:t>
            </a:r>
            <a:endParaRPr lang="it-IT" sz="1800" dirty="0">
              <a:solidFill>
                <a:schemeClr val="bg1"/>
              </a:solidFill>
              <a:latin typeface="+mj-lt"/>
              <a:cs typeface="Amatic SC" panose="00000500000000000000" pitchFamily="2" charset="-79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2463A8E-F9C9-4578-9C60-C79C5E9D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927" y="6129856"/>
            <a:ext cx="2414146" cy="37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04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Indirizzi </a:t>
            </a:r>
            <a:r>
              <a:rPr lang="it-IT" sz="4800" dirty="0" err="1">
                <a:solidFill>
                  <a:schemeClr val="bg1"/>
                </a:solidFill>
                <a:latin typeface="Print Clearly" panose="02000000000000000000" pitchFamily="50" charset="0"/>
              </a:rPr>
              <a:t>ip</a:t>
            </a:r>
            <a:r>
              <a:rPr lang="it-IT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 riservati</a:t>
            </a: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Alcuni indirizzi </a:t>
            </a:r>
            <a:r>
              <a:rPr lang="it-IT" sz="1800" dirty="0" err="1"/>
              <a:t>ip</a:t>
            </a:r>
            <a:r>
              <a:rPr lang="it-IT" sz="1800" dirty="0"/>
              <a:t> non possono essere assegnati agli </a:t>
            </a:r>
            <a:r>
              <a:rPr lang="it-IT" sz="1800" dirty="0" err="1"/>
              <a:t>host</a:t>
            </a:r>
            <a:r>
              <a:rPr lang="it-IT" sz="1800" dirty="0"/>
              <a:t> perché hanno funzioni speciali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1400" dirty="0"/>
              <a:t>Indirizzo di rete -&gt; bit e </a:t>
            </a:r>
            <a:r>
              <a:rPr lang="it-IT" sz="1400" dirty="0" err="1"/>
              <a:t>suffix</a:t>
            </a:r>
            <a:r>
              <a:rPr lang="it-IT" sz="1400" dirty="0"/>
              <a:t> = 0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1400" dirty="0"/>
              <a:t>Indirizzo </a:t>
            </a:r>
            <a:r>
              <a:rPr lang="it-IT" sz="1400" dirty="0" err="1"/>
              <a:t>directed</a:t>
            </a:r>
            <a:r>
              <a:rPr lang="it-IT" sz="1400" dirty="0"/>
              <a:t> broadcast -&gt; bit e </a:t>
            </a:r>
            <a:r>
              <a:rPr lang="it-IT" sz="1400" dirty="0" err="1"/>
              <a:t>suffix</a:t>
            </a:r>
            <a:r>
              <a:rPr lang="it-IT" sz="1400" dirty="0"/>
              <a:t> = 1 -&gt; mando un messaggio a tutti gli </a:t>
            </a:r>
            <a:r>
              <a:rPr lang="it-IT" sz="1400" dirty="0" err="1"/>
              <a:t>host</a:t>
            </a:r>
            <a:r>
              <a:rPr lang="it-IT" sz="1400" dirty="0"/>
              <a:t> della rete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1400" dirty="0"/>
              <a:t>Indirizzo con tutti i bit a 0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1400" dirty="0"/>
              <a:t>Indirizzo con tutti i bit a 1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493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Intermediate System</a:t>
            </a:r>
            <a:endParaRPr lang="it-IT" sz="4800" dirty="0">
              <a:solidFill>
                <a:schemeClr val="bg1"/>
              </a:solidFill>
              <a:latin typeface="Print Clearly" panose="02000000000000000000" pitchFamily="50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D68A39-B738-DAD1-CC8D-7CE4598AB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Gli Intermediate System implementano i livelli di rete, collegamento dati e fisico </a:t>
            </a:r>
          </a:p>
          <a:p>
            <a:r>
              <a:rPr lang="it-IT" sz="1800" dirty="0"/>
              <a:t>Gli Intermediate System principali sono router, switch, access point (</a:t>
            </a:r>
            <a:r>
              <a:rPr lang="it-IT" sz="1800"/>
              <a:t>wifi), </a:t>
            </a:r>
            <a:r>
              <a:rPr lang="it-IT" sz="1800" dirty="0"/>
              <a:t>modem e bridge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F437E7D-DD0E-95C6-092A-24E98683D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839" y="2938449"/>
            <a:ext cx="4475062" cy="230649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306423D-F147-BFAE-A321-53CFE942F8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438" y="4303922"/>
            <a:ext cx="1376120" cy="94102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5A946103-3EC7-9CDC-1AAA-ADDDDBE980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034" y="3696822"/>
            <a:ext cx="1548123" cy="154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30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End System</a:t>
            </a:r>
            <a:endParaRPr lang="it-IT" sz="4800" dirty="0">
              <a:solidFill>
                <a:schemeClr val="bg1"/>
              </a:solidFill>
              <a:latin typeface="Print Clearly" panose="02000000000000000000" pitchFamily="50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D68A39-B738-DAD1-CC8D-7CE4598AB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Gli End System implementano tutti i livelli previsti dal TCP/IP</a:t>
            </a:r>
          </a:p>
          <a:p>
            <a:r>
              <a:rPr lang="it-IT" sz="1800" dirty="0"/>
              <a:t>Alcuni esempi di End System sono computer, tablet, smartphone e dispositivi per l’IoT e il DIY come gli Amazon ECHO, </a:t>
            </a:r>
            <a:r>
              <a:rPr lang="it-IT" sz="1800" dirty="0" err="1"/>
              <a:t>Raspberry</a:t>
            </a:r>
            <a:r>
              <a:rPr lang="it-IT" sz="1800" dirty="0"/>
              <a:t> o l’ESP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  <p:pic>
        <p:nvPicPr>
          <p:cNvPr id="11" name="Immagine 10" descr="Immagine che contiene elettronico, circuito&#10;&#10;Descrizione generata automaticamente">
            <a:extLst>
              <a:ext uri="{FF2B5EF4-FFF2-40B4-BE49-F238E27FC236}">
                <a16:creationId xmlns:a16="http://schemas.microsoft.com/office/drawing/2014/main" id="{CA0A4B45-BEED-D9F1-1745-3BFF9B596D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474" y="2994225"/>
            <a:ext cx="1409720" cy="1409720"/>
          </a:xfrm>
          <a:prstGeom prst="rect">
            <a:avLst/>
          </a:prstGeom>
        </p:spPr>
      </p:pic>
      <p:pic>
        <p:nvPicPr>
          <p:cNvPr id="13" name="Immagine 12" descr="Immagine che contiene elettronico, circuito&#10;&#10;Descrizione generata automaticamente">
            <a:extLst>
              <a:ext uri="{FF2B5EF4-FFF2-40B4-BE49-F238E27FC236}">
                <a16:creationId xmlns:a16="http://schemas.microsoft.com/office/drawing/2014/main" id="{010B008C-E14A-B37C-7E83-881A9837DB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3803" y="3107626"/>
            <a:ext cx="2197946" cy="1293465"/>
          </a:xfrm>
          <a:prstGeom prst="rect">
            <a:avLst/>
          </a:prstGeom>
        </p:spPr>
      </p:pic>
      <p:pic>
        <p:nvPicPr>
          <p:cNvPr id="15" name="Immagine 14" descr="Immagine che contiene testo, elettronico, interni, portatile&#10;&#10;Descrizione generata automaticamente">
            <a:extLst>
              <a:ext uri="{FF2B5EF4-FFF2-40B4-BE49-F238E27FC236}">
                <a16:creationId xmlns:a16="http://schemas.microsoft.com/office/drawing/2014/main" id="{D063BB3E-C87E-CC12-84D4-07860D01FB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967" y="4722303"/>
            <a:ext cx="3113519" cy="1614418"/>
          </a:xfrm>
          <a:prstGeom prst="rect">
            <a:avLst/>
          </a:prstGeom>
        </p:spPr>
      </p:pic>
      <p:pic>
        <p:nvPicPr>
          <p:cNvPr id="17" name="Immagine 16" descr="Immagine che contiene elettronico, computer&#10;&#10;Descrizione generata automaticamente">
            <a:extLst>
              <a:ext uri="{FF2B5EF4-FFF2-40B4-BE49-F238E27FC236}">
                <a16:creationId xmlns:a16="http://schemas.microsoft.com/office/drawing/2014/main" id="{D040ACF2-B6EF-E07B-1A82-49C298A0B1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0366" y="3829531"/>
            <a:ext cx="2096554" cy="1915602"/>
          </a:xfrm>
          <a:prstGeom prst="rect">
            <a:avLst/>
          </a:prstGeom>
        </p:spPr>
      </p:pic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DCFA004D-0964-204A-B2B0-347446B0E9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474" y="4519364"/>
            <a:ext cx="3543846" cy="1817357"/>
          </a:xfrm>
          <a:prstGeom prst="rect">
            <a:avLst/>
          </a:prstGeom>
        </p:spPr>
      </p:pic>
      <p:pic>
        <p:nvPicPr>
          <p:cNvPr id="21" name="Immagine 20" descr="Immagine che contiene interni, sedile, blu, accessorio&#10;&#10;Descrizione generata automaticamente">
            <a:extLst>
              <a:ext uri="{FF2B5EF4-FFF2-40B4-BE49-F238E27FC236}">
                <a16:creationId xmlns:a16="http://schemas.microsoft.com/office/drawing/2014/main" id="{6A67FCD1-E229-2BC5-62B9-E4BB9C69BE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906" y="3469968"/>
            <a:ext cx="1534940" cy="106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25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 err="1">
                <a:solidFill>
                  <a:schemeClr val="bg1"/>
                </a:solidFill>
                <a:latin typeface="Print Clearly" panose="02000000000000000000" pitchFamily="50" charset="0"/>
              </a:rPr>
              <a:t>Un’entità</a:t>
            </a:r>
            <a:endParaRPr lang="it-IT" sz="4800" dirty="0">
              <a:solidFill>
                <a:schemeClr val="bg1"/>
              </a:solidFill>
              <a:latin typeface="Print Clearly" panose="02000000000000000000" pitchFamily="50" charset="0"/>
            </a:endParaRP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La comunicazione avviene tra due o più entità, ma cos’è un’entità?</a:t>
            </a:r>
          </a:p>
          <a:p>
            <a:pPr lvl="1"/>
            <a:r>
              <a:rPr lang="it-IT" sz="1600" dirty="0"/>
              <a:t>Calcolatori? No, perché vi girano più app</a:t>
            </a:r>
          </a:p>
          <a:p>
            <a:pPr lvl="1"/>
            <a:r>
              <a:rPr lang="it-IT" sz="1600" dirty="0"/>
              <a:t>App? No, perché </a:t>
            </a:r>
            <a:r>
              <a:rPr lang="it-IT" sz="1600" dirty="0" err="1"/>
              <a:t>un’app</a:t>
            </a:r>
            <a:r>
              <a:rPr lang="it-IT" sz="1600" dirty="0"/>
              <a:t> può avere più istanze</a:t>
            </a:r>
          </a:p>
          <a:p>
            <a:pPr lvl="1"/>
            <a:r>
              <a:rPr lang="it-IT" sz="1600" dirty="0"/>
              <a:t>Processo? Sì, un’entità è un processo che gira su un SO</a:t>
            </a:r>
          </a:p>
          <a:p>
            <a:r>
              <a:rPr lang="it-IT" sz="1800" dirty="0"/>
              <a:t>Come identifico l’entità che comunica?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1600" dirty="0"/>
              <a:t>Indirizzo del calcolatore -&gt; indirizzo </a:t>
            </a:r>
            <a:r>
              <a:rPr lang="it-IT" sz="1600" dirty="0" err="1"/>
              <a:t>ip</a:t>
            </a:r>
            <a:endParaRPr lang="it-IT" sz="1600" dirty="0"/>
          </a:p>
          <a:p>
            <a:pPr marL="800100" lvl="1" indent="-342900">
              <a:buFont typeface="+mj-lt"/>
              <a:buAutoNum type="arabicPeriod"/>
            </a:pPr>
            <a:r>
              <a:rPr lang="it-IT" sz="1600" dirty="0"/>
              <a:t>Identificativo del processo -&gt; porta</a:t>
            </a:r>
          </a:p>
          <a:p>
            <a:r>
              <a:rPr lang="it-IT" sz="2000" dirty="0"/>
              <a:t>La </a:t>
            </a:r>
            <a:r>
              <a:rPr lang="it-IT" sz="2000" dirty="0" err="1"/>
              <a:t>tupla</a:t>
            </a:r>
            <a:r>
              <a:rPr lang="it-IT" sz="2000" dirty="0"/>
              <a:t> (</a:t>
            </a:r>
            <a:r>
              <a:rPr lang="it-IT" sz="2000" dirty="0" err="1"/>
              <a:t>ip</a:t>
            </a:r>
            <a:r>
              <a:rPr lang="it-IT" sz="2000" dirty="0"/>
              <a:t>(</a:t>
            </a:r>
            <a:r>
              <a:rPr lang="it-IT" sz="2000" dirty="0" err="1"/>
              <a:t>src</a:t>
            </a:r>
            <a:r>
              <a:rPr lang="it-IT" sz="2000" dirty="0"/>
              <a:t>), </a:t>
            </a:r>
            <a:r>
              <a:rPr lang="it-IT" sz="2000" dirty="0" err="1"/>
              <a:t>ip</a:t>
            </a:r>
            <a:r>
              <a:rPr lang="it-IT" sz="2000" dirty="0"/>
              <a:t>(</a:t>
            </a:r>
            <a:r>
              <a:rPr lang="it-IT" sz="2000" dirty="0" err="1"/>
              <a:t>dst</a:t>
            </a:r>
            <a:r>
              <a:rPr lang="it-IT" sz="2000" dirty="0"/>
              <a:t>), port(</a:t>
            </a:r>
            <a:r>
              <a:rPr lang="it-IT" sz="2000" dirty="0" err="1"/>
              <a:t>src</a:t>
            </a:r>
            <a:r>
              <a:rPr lang="it-IT" sz="2000" dirty="0"/>
              <a:t>), port(</a:t>
            </a:r>
            <a:r>
              <a:rPr lang="it-IT" sz="2000" dirty="0" err="1"/>
              <a:t>dst</a:t>
            </a:r>
            <a:r>
              <a:rPr lang="it-IT" sz="2000" dirty="0"/>
              <a:t>)) identifica univocamente un flusso di comunicazione</a:t>
            </a:r>
          </a:p>
          <a:p>
            <a:r>
              <a:rPr lang="it-IT" sz="2000" dirty="0"/>
              <a:t>A livello di trasporto viene aggiunto al pacchetto un </a:t>
            </a:r>
            <a:r>
              <a:rPr lang="it-IT" sz="2000" dirty="0" err="1"/>
              <a:t>header</a:t>
            </a:r>
            <a:r>
              <a:rPr lang="it-IT" sz="2000" dirty="0"/>
              <a:t> contenente la porta</a:t>
            </a:r>
          </a:p>
          <a:p>
            <a:r>
              <a:rPr lang="it-IT" sz="2000" dirty="0"/>
              <a:t>A livello di rete viene aggiunto un secondo </a:t>
            </a:r>
            <a:r>
              <a:rPr lang="it-IT" sz="2000" dirty="0" err="1"/>
              <a:t>header</a:t>
            </a:r>
            <a:r>
              <a:rPr lang="it-IT" sz="2000" dirty="0"/>
              <a:t> che contiene l’</a:t>
            </a:r>
            <a:r>
              <a:rPr lang="it-IT" sz="2000" dirty="0" err="1"/>
              <a:t>ip</a:t>
            </a:r>
            <a:endParaRPr lang="it-IT" sz="2000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833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Gli indirizzi </a:t>
            </a:r>
            <a:r>
              <a:rPr lang="it-IT" sz="4800" dirty="0" err="1">
                <a:solidFill>
                  <a:schemeClr val="bg1"/>
                </a:solidFill>
                <a:latin typeface="Print Clearly" panose="02000000000000000000" pitchFamily="50" charset="0"/>
              </a:rPr>
              <a:t>ip</a:t>
            </a:r>
            <a:endParaRPr lang="it-IT" sz="4800" dirty="0">
              <a:solidFill>
                <a:schemeClr val="bg1"/>
              </a:solidFill>
              <a:latin typeface="Print Clearly" panose="02000000000000000000" pitchFamily="50" charset="0"/>
            </a:endParaRP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Gli indirizzi </a:t>
            </a:r>
            <a:r>
              <a:rPr lang="it-IT" sz="1800" dirty="0" err="1"/>
              <a:t>ip</a:t>
            </a:r>
            <a:r>
              <a:rPr lang="it-IT" sz="1800" dirty="0"/>
              <a:t> sono identificativi univoci di un </a:t>
            </a:r>
            <a:r>
              <a:rPr lang="it-IT" sz="1800" dirty="0" err="1"/>
              <a:t>host</a:t>
            </a:r>
            <a:r>
              <a:rPr lang="it-IT" sz="1800" dirty="0"/>
              <a:t> all’interno della rete Internet</a:t>
            </a:r>
          </a:p>
          <a:p>
            <a:r>
              <a:rPr lang="it-IT" sz="1800" dirty="0"/>
              <a:t>Gli indirizzi </a:t>
            </a:r>
            <a:r>
              <a:rPr lang="it-IT" sz="1800" dirty="0" err="1"/>
              <a:t>ip</a:t>
            </a:r>
            <a:r>
              <a:rPr lang="it-IT" sz="1800" dirty="0"/>
              <a:t> sono formati da 32 bit suddivisi in 4 gruppi da 8 bit ciascuno (</a:t>
            </a:r>
            <a:r>
              <a:rPr lang="it-IT" sz="1800" dirty="0" err="1"/>
              <a:t>ip</a:t>
            </a:r>
            <a:r>
              <a:rPr lang="it-IT" sz="1800" dirty="0"/>
              <a:t> v4) o da 128 bit suddivisi in 8 gruppi da 16 bit ciascuno rappresentati a loro volta da 4 cifre esadecimali (</a:t>
            </a:r>
            <a:r>
              <a:rPr lang="it-IT" sz="1800" dirty="0" err="1">
                <a:hlinkClick r:id="rId2"/>
              </a:rPr>
              <a:t>ip</a:t>
            </a:r>
            <a:r>
              <a:rPr lang="it-IT" sz="1800" dirty="0">
                <a:hlinkClick r:id="rId2"/>
              </a:rPr>
              <a:t> v6</a:t>
            </a:r>
            <a:r>
              <a:rPr lang="it-IT" sz="1800" dirty="0"/>
              <a:t>)</a:t>
            </a:r>
          </a:p>
          <a:p>
            <a:endParaRPr lang="it-IT" sz="1800" dirty="0"/>
          </a:p>
          <a:p>
            <a:endParaRPr lang="it-IT" sz="1800" dirty="0"/>
          </a:p>
          <a:p>
            <a:endParaRPr lang="it-IT" sz="1800" dirty="0"/>
          </a:p>
          <a:p>
            <a:endParaRPr lang="it-IT" sz="1800" dirty="0"/>
          </a:p>
          <a:p>
            <a:r>
              <a:rPr lang="en-US" sz="1800" dirty="0" err="1"/>
              <a:t>Esempio</a:t>
            </a:r>
            <a:r>
              <a:rPr lang="en-US" sz="1800" dirty="0"/>
              <a:t> di </a:t>
            </a:r>
            <a:r>
              <a:rPr lang="en-US" sz="1800" dirty="0" err="1"/>
              <a:t>indirizzo</a:t>
            </a:r>
            <a:r>
              <a:rPr lang="en-US" sz="1800" dirty="0"/>
              <a:t> </a:t>
            </a:r>
            <a:r>
              <a:rPr lang="en-US" sz="1800" dirty="0" err="1"/>
              <a:t>ip</a:t>
            </a:r>
            <a:r>
              <a:rPr lang="en-US" sz="1800" dirty="0"/>
              <a:t> (v4):</a:t>
            </a:r>
          </a:p>
          <a:p>
            <a:r>
              <a:rPr lang="en-US" sz="1800" dirty="0"/>
              <a:t>10101110 10101100 11100011 10010100</a:t>
            </a:r>
            <a:endParaRPr lang="it-IT" sz="1800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308E59FD-3837-8458-5AB5-C3ACA2B75374}"/>
              </a:ext>
            </a:extLst>
          </p:cNvPr>
          <p:cNvSpPr txBox="1"/>
          <p:nvPr/>
        </p:nvSpPr>
        <p:spPr>
          <a:xfrm>
            <a:off x="1476632" y="2992221"/>
            <a:ext cx="148899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…</a:t>
            </a:r>
          </a:p>
          <a:p>
            <a:pPr algn="ctr"/>
            <a:r>
              <a:rPr lang="en-US" sz="1600" dirty="0" err="1"/>
              <a:t>ip</a:t>
            </a:r>
            <a:r>
              <a:rPr lang="en-US" sz="1600" dirty="0"/>
              <a:t> </a:t>
            </a:r>
            <a:r>
              <a:rPr lang="en-US" sz="1600" dirty="0" err="1"/>
              <a:t>sorgente</a:t>
            </a:r>
            <a:endParaRPr lang="en-US" sz="1600" dirty="0"/>
          </a:p>
          <a:p>
            <a:pPr algn="ctr"/>
            <a:r>
              <a:rPr lang="en-US" sz="1600" dirty="0" err="1"/>
              <a:t>ip</a:t>
            </a:r>
            <a:r>
              <a:rPr lang="en-US" sz="1600" dirty="0"/>
              <a:t> </a:t>
            </a:r>
            <a:r>
              <a:rPr lang="en-US" sz="1600" dirty="0" err="1"/>
              <a:t>destinazione</a:t>
            </a:r>
            <a:endParaRPr lang="it-IT" sz="1600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3EF6D8F5-0E5A-822A-4BFF-37A78C5BA696}"/>
              </a:ext>
            </a:extLst>
          </p:cNvPr>
          <p:cNvSpPr/>
          <p:nvPr/>
        </p:nvSpPr>
        <p:spPr>
          <a:xfrm>
            <a:off x="1476632" y="3823218"/>
            <a:ext cx="1488990" cy="3428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Parentesi graffa chiusa 8">
            <a:extLst>
              <a:ext uri="{FF2B5EF4-FFF2-40B4-BE49-F238E27FC236}">
                <a16:creationId xmlns:a16="http://schemas.microsoft.com/office/drawing/2014/main" id="{C8831578-7641-D892-870A-0C8A17C3F755}"/>
              </a:ext>
            </a:extLst>
          </p:cNvPr>
          <p:cNvSpPr/>
          <p:nvPr/>
        </p:nvSpPr>
        <p:spPr>
          <a:xfrm>
            <a:off x="3070654" y="2992221"/>
            <a:ext cx="253314" cy="830997"/>
          </a:xfrm>
          <a:prstGeom prst="rightBrac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Parentesi graffa chiusa 9">
            <a:extLst>
              <a:ext uri="{FF2B5EF4-FFF2-40B4-BE49-F238E27FC236}">
                <a16:creationId xmlns:a16="http://schemas.microsoft.com/office/drawing/2014/main" id="{DD20B158-7DFA-92EB-F39A-270DC05FDC6C}"/>
              </a:ext>
            </a:extLst>
          </p:cNvPr>
          <p:cNvSpPr/>
          <p:nvPr/>
        </p:nvSpPr>
        <p:spPr>
          <a:xfrm>
            <a:off x="3070654" y="3825325"/>
            <a:ext cx="253314" cy="342896"/>
          </a:xfrm>
          <a:prstGeom prst="rightBrac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603BED2-52B3-5D3A-4206-1B4BF88A68F2}"/>
              </a:ext>
            </a:extLst>
          </p:cNvPr>
          <p:cNvSpPr txBox="1"/>
          <p:nvPr/>
        </p:nvSpPr>
        <p:spPr>
          <a:xfrm>
            <a:off x="3429000" y="3238442"/>
            <a:ext cx="1229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Header </a:t>
            </a:r>
            <a:r>
              <a:rPr lang="en-US" sz="1600" dirty="0" err="1"/>
              <a:t>ip</a:t>
            </a:r>
            <a:endParaRPr lang="it-IT" sz="16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7752C16-4988-4DC2-162C-8384E0159916}"/>
              </a:ext>
            </a:extLst>
          </p:cNvPr>
          <p:cNvSpPr txBox="1"/>
          <p:nvPr/>
        </p:nvSpPr>
        <p:spPr>
          <a:xfrm>
            <a:off x="3428999" y="3823218"/>
            <a:ext cx="1229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Payload</a:t>
            </a:r>
            <a:endParaRPr lang="it-IT" sz="1600" dirty="0"/>
          </a:p>
        </p:txBody>
      </p: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65B2879D-3064-A90B-E792-A1792F33EAEF}"/>
              </a:ext>
            </a:extLst>
          </p:cNvPr>
          <p:cNvCxnSpPr/>
          <p:nvPr/>
        </p:nvCxnSpPr>
        <p:spPr>
          <a:xfrm>
            <a:off x="4516395" y="3992495"/>
            <a:ext cx="37070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DE39EC1-DA5D-6931-F64F-8700D185D0AD}"/>
              </a:ext>
            </a:extLst>
          </p:cNvPr>
          <p:cNvSpPr txBox="1"/>
          <p:nvPr/>
        </p:nvSpPr>
        <p:spPr>
          <a:xfrm>
            <a:off x="4988010" y="3820134"/>
            <a:ext cx="37976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Pezzo del messaggio che è stato spezzettato</a:t>
            </a:r>
          </a:p>
        </p:txBody>
      </p:sp>
    </p:spTree>
    <p:extLst>
      <p:ext uri="{BB962C8B-B14F-4D97-AF65-F5344CB8AC3E}">
        <p14:creationId xmlns:p14="http://schemas.microsoft.com/office/powerpoint/2010/main" val="1888048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Notazione decimale puntata</a:t>
            </a: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Per facilitare la lettura degli indirizzi </a:t>
            </a:r>
            <a:r>
              <a:rPr lang="it-IT" sz="1800" dirty="0" err="1"/>
              <a:t>ip</a:t>
            </a:r>
            <a:r>
              <a:rPr lang="it-IT" sz="1800" dirty="0"/>
              <a:t> posso suddividere gli indirizzi in 4 blocchi da 8 bit</a:t>
            </a:r>
          </a:p>
          <a:p>
            <a:r>
              <a:rPr lang="it-IT" sz="1800" dirty="0"/>
              <a:t>Traduco ciascun blocco in un intero (0 – 2^8-1 = 0 – 255)</a:t>
            </a:r>
          </a:p>
          <a:p>
            <a:r>
              <a:rPr lang="it-IT" sz="1800" dirty="0"/>
              <a:t>Separo ciascun blocco con un .</a:t>
            </a:r>
          </a:p>
          <a:p>
            <a:r>
              <a:rPr lang="en-US" sz="1800" dirty="0"/>
              <a:t>10101110 10101100 11100011 10010100</a:t>
            </a:r>
            <a:r>
              <a:rPr lang="it-IT" sz="1800" dirty="0"/>
              <a:t> = 174.172.227.148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39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Prefisso e suffisso</a:t>
            </a: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Gli indirizzi </a:t>
            </a:r>
            <a:r>
              <a:rPr lang="it-IT" sz="1800" dirty="0" err="1"/>
              <a:t>ip</a:t>
            </a:r>
            <a:r>
              <a:rPr lang="it-IT" sz="1800" dirty="0"/>
              <a:t> sono suddivisi in prefisso e suffisso</a:t>
            </a:r>
          </a:p>
          <a:p>
            <a:r>
              <a:rPr lang="it-IT" sz="1800" dirty="0">
                <a:solidFill>
                  <a:srgbClr val="FF0000"/>
                </a:solidFill>
              </a:rPr>
              <a:t>Prefisso</a:t>
            </a:r>
            <a:r>
              <a:rPr lang="it-IT" sz="1800" dirty="0"/>
              <a:t> -&gt; identifica una rete all’interno di Internet (quindi una sottorete in una rete)</a:t>
            </a:r>
          </a:p>
          <a:p>
            <a:r>
              <a:rPr lang="it-IT" sz="1800" dirty="0">
                <a:solidFill>
                  <a:srgbClr val="FF0000"/>
                </a:solidFill>
              </a:rPr>
              <a:t>Suffisso </a:t>
            </a:r>
            <a:r>
              <a:rPr lang="it-IT" sz="1800" dirty="0"/>
              <a:t>-&gt; identifica un </a:t>
            </a:r>
            <a:r>
              <a:rPr lang="it-IT" sz="1800" dirty="0" err="1"/>
              <a:t>host</a:t>
            </a:r>
            <a:r>
              <a:rPr lang="it-IT" sz="1800" dirty="0"/>
              <a:t> all’interno della rete</a:t>
            </a:r>
          </a:p>
          <a:p>
            <a:r>
              <a:rPr lang="it-IT" sz="1800" dirty="0"/>
              <a:t>Quanti bit sono dedicati al prefisso?</a:t>
            </a:r>
          </a:p>
          <a:p>
            <a:pPr lvl="1"/>
            <a:r>
              <a:rPr lang="it-IT" sz="1600" dirty="0"/>
              <a:t>Dipende dalla grandezza della rete</a:t>
            </a:r>
          </a:p>
          <a:p>
            <a:pPr lvl="1"/>
            <a:r>
              <a:rPr lang="it-IT" sz="1600" dirty="0"/>
              <a:t>174.172.227.148 / 16</a:t>
            </a:r>
          </a:p>
          <a:p>
            <a:pPr lvl="1"/>
            <a:endParaRPr lang="it-IT" sz="1600" dirty="0"/>
          </a:p>
          <a:p>
            <a:r>
              <a:rPr lang="it-IT" sz="2000" dirty="0"/>
              <a:t>Come faccio a conoscere il mio prefisso </a:t>
            </a:r>
            <a:r>
              <a:rPr lang="it-IT" sz="2000" dirty="0" err="1"/>
              <a:t>ip</a:t>
            </a:r>
            <a:r>
              <a:rPr lang="it-IT" sz="2000" dirty="0"/>
              <a:t> e la dimensione della rete?</a:t>
            </a:r>
          </a:p>
          <a:p>
            <a:pPr lvl="1"/>
            <a:r>
              <a:rPr lang="it-IT" sz="1600" dirty="0"/>
              <a:t>Terminale -&gt; </a:t>
            </a:r>
            <a:r>
              <a:rPr lang="it-IT" sz="1600" dirty="0" err="1"/>
              <a:t>ifconfig</a:t>
            </a:r>
            <a:r>
              <a:rPr lang="it-IT" sz="1600" dirty="0"/>
              <a:t> / </a:t>
            </a:r>
            <a:r>
              <a:rPr lang="it-IT" sz="1600" dirty="0" err="1"/>
              <a:t>ipconfig</a:t>
            </a:r>
            <a:endParaRPr lang="it-IT" sz="1600" dirty="0"/>
          </a:p>
          <a:p>
            <a:r>
              <a:rPr lang="it-IT" sz="2000" dirty="0"/>
              <a:t>Più è grande la rete e più è grande il suffisso</a:t>
            </a:r>
          </a:p>
          <a:p>
            <a:r>
              <a:rPr lang="it-IT" sz="2000" dirty="0"/>
              <a:t>Il </a:t>
            </a:r>
            <a:r>
              <a:rPr lang="it-IT" sz="2000" dirty="0" err="1"/>
              <a:t>routing</a:t>
            </a:r>
            <a:r>
              <a:rPr lang="it-IT" sz="2000" dirty="0"/>
              <a:t> è influenzato unicamente dal prefisso, non dal suffisso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  <p:sp>
        <p:nvSpPr>
          <p:cNvPr id="3" name="Parentesi graffa aperta 2">
            <a:extLst>
              <a:ext uri="{FF2B5EF4-FFF2-40B4-BE49-F238E27FC236}">
                <a16:creationId xmlns:a16="http://schemas.microsoft.com/office/drawing/2014/main" id="{4668A8FA-95AF-89BA-8A2C-FA0FFB54C39C}"/>
              </a:ext>
            </a:extLst>
          </p:cNvPr>
          <p:cNvSpPr/>
          <p:nvPr/>
        </p:nvSpPr>
        <p:spPr>
          <a:xfrm rot="16200000">
            <a:off x="1878231" y="3513395"/>
            <a:ext cx="172995" cy="69197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Parentesi graffa aperta 5">
            <a:extLst>
              <a:ext uri="{FF2B5EF4-FFF2-40B4-BE49-F238E27FC236}">
                <a16:creationId xmlns:a16="http://schemas.microsoft.com/office/drawing/2014/main" id="{49927B3C-FDB9-DDC9-F03B-8C9A359AA628}"/>
              </a:ext>
            </a:extLst>
          </p:cNvPr>
          <p:cNvSpPr/>
          <p:nvPr/>
        </p:nvSpPr>
        <p:spPr>
          <a:xfrm rot="16200000">
            <a:off x="2570209" y="3513394"/>
            <a:ext cx="172995" cy="691977"/>
          </a:xfrm>
          <a:prstGeom prst="lef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1C8CA17-5631-1A4D-443C-B13E4A549D28}"/>
              </a:ext>
            </a:extLst>
          </p:cNvPr>
          <p:cNvSpPr txBox="1"/>
          <p:nvPr/>
        </p:nvSpPr>
        <p:spPr>
          <a:xfrm>
            <a:off x="1618739" y="3945881"/>
            <a:ext cx="6919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rgbClr val="4472C4"/>
                </a:solidFill>
              </a:rPr>
              <a:t>Prefisso</a:t>
            </a:r>
            <a:endParaRPr lang="it-IT" sz="1200" dirty="0">
              <a:solidFill>
                <a:srgbClr val="4472C4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F0DE53B-1B40-13EC-0BED-B965F062EBCE}"/>
              </a:ext>
            </a:extLst>
          </p:cNvPr>
          <p:cNvSpPr txBox="1"/>
          <p:nvPr/>
        </p:nvSpPr>
        <p:spPr>
          <a:xfrm>
            <a:off x="2310716" y="3942318"/>
            <a:ext cx="6919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rgbClr val="E67E22"/>
                </a:solidFill>
              </a:rPr>
              <a:t>Suffisso</a:t>
            </a:r>
            <a:endParaRPr lang="it-IT" sz="1200" dirty="0">
              <a:solidFill>
                <a:srgbClr val="E67E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497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 err="1">
                <a:solidFill>
                  <a:schemeClr val="bg1"/>
                </a:solidFill>
                <a:latin typeface="Print Clearly" panose="02000000000000000000" pitchFamily="50" charset="0"/>
              </a:rPr>
              <a:t>Netmask</a:t>
            </a:r>
            <a:endParaRPr lang="it-IT" sz="4800" dirty="0">
              <a:solidFill>
                <a:schemeClr val="bg1"/>
              </a:solidFill>
              <a:latin typeface="Print Clearly" panose="02000000000000000000" pitchFamily="50" charset="0"/>
            </a:endParaRP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 err="1"/>
              <a:t>Netmask</a:t>
            </a:r>
            <a:r>
              <a:rPr lang="it-IT" sz="1800" dirty="0"/>
              <a:t> -&gt; 32 bit in notazione decimale puntata che permettono ai calcolatori di capire quanti bit sono dedicati al prefisso e quanti al suffisso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DFB1862A-BB56-2857-F771-10A268503D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447" y="3432840"/>
            <a:ext cx="8469106" cy="121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577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 err="1">
                <a:solidFill>
                  <a:schemeClr val="bg1"/>
                </a:solidFill>
                <a:latin typeface="Print Clearly" panose="02000000000000000000" pitchFamily="50" charset="0"/>
              </a:rPr>
              <a:t>Subnetting</a:t>
            </a:r>
            <a:endParaRPr lang="it-IT" sz="4800" dirty="0">
              <a:solidFill>
                <a:schemeClr val="bg1"/>
              </a:solidFill>
              <a:latin typeface="Print Clearly" panose="02000000000000000000" pitchFamily="50" charset="0"/>
            </a:endParaRP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sz="1800" dirty="0" err="1"/>
              <a:t>Subnetting</a:t>
            </a:r>
            <a:r>
              <a:rPr lang="it-IT" sz="1800" dirty="0"/>
              <a:t> = suddivisione di una rete in sottoreti</a:t>
            </a:r>
          </a:p>
          <a:p>
            <a:r>
              <a:rPr lang="it-IT" sz="1800" dirty="0"/>
              <a:t>Può essere comodo suddividere delle reti molto grandi in sottoreti più piccole per facilità di gestione. Esempio: azienda con diversi uffici o reparti</a:t>
            </a:r>
          </a:p>
          <a:p>
            <a:r>
              <a:rPr lang="it-IT" sz="1800" dirty="0"/>
              <a:t>Come possiamo trovare delle sottoreti partendo da un blocco di indirizzi? Es: 180.190.0.0/16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1600" dirty="0"/>
              <a:t>Traduciamo in binario: 10110100.10111110.00000000.00000000/16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1600" dirty="0"/>
              <a:t>Prendo il </a:t>
            </a:r>
            <a:r>
              <a:rPr lang="it-IT" sz="1600" dirty="0" err="1"/>
              <a:t>prefix</a:t>
            </a:r>
            <a:r>
              <a:rPr lang="it-IT" sz="1600" dirty="0"/>
              <a:t> così com’è e vi aggancio il primo numero del </a:t>
            </a:r>
            <a:r>
              <a:rPr lang="it-IT" sz="1600" dirty="0" err="1"/>
              <a:t>postfix</a:t>
            </a:r>
            <a:r>
              <a:rPr lang="it-IT" sz="1600" dirty="0"/>
              <a:t> (nuovo </a:t>
            </a:r>
            <a:r>
              <a:rPr lang="it-IT" sz="1600" dirty="0" err="1"/>
              <a:t>prefix</a:t>
            </a:r>
            <a:r>
              <a:rPr lang="it-IT" sz="1600" dirty="0"/>
              <a:t> = /17):</a:t>
            </a:r>
          </a:p>
          <a:p>
            <a:pPr marL="1257300" lvl="2" indent="-342900">
              <a:buFont typeface="+mj-lt"/>
              <a:buAutoNum type="arabicPeriod"/>
            </a:pPr>
            <a:r>
              <a:rPr lang="it-IT" sz="1600" dirty="0" err="1"/>
              <a:t>Subnet</a:t>
            </a:r>
            <a:r>
              <a:rPr lang="it-IT" sz="1600" dirty="0"/>
              <a:t> 1: 10110100.10111110.</a:t>
            </a:r>
            <a:r>
              <a:rPr lang="it-IT" sz="1600" dirty="0">
                <a:solidFill>
                  <a:srgbClr val="FF0000"/>
                </a:solidFill>
              </a:rPr>
              <a:t>0</a:t>
            </a:r>
            <a:r>
              <a:rPr lang="it-IT" sz="1600" dirty="0"/>
              <a:t>0000000.00000000/1</a:t>
            </a:r>
            <a:r>
              <a:rPr lang="it-IT" sz="1600" dirty="0">
                <a:solidFill>
                  <a:srgbClr val="FF0000"/>
                </a:solidFill>
              </a:rPr>
              <a:t>7</a:t>
            </a:r>
          </a:p>
          <a:p>
            <a:pPr marL="1257300" lvl="2" indent="-342900">
              <a:buFont typeface="+mj-lt"/>
              <a:buAutoNum type="arabicPeriod"/>
            </a:pPr>
            <a:r>
              <a:rPr lang="it-IT" sz="1600" dirty="0" err="1"/>
              <a:t>Subnet</a:t>
            </a:r>
            <a:r>
              <a:rPr lang="it-IT" sz="1600" dirty="0"/>
              <a:t> 2: 10110100.10111110.</a:t>
            </a:r>
            <a:r>
              <a:rPr lang="it-IT" sz="1600" dirty="0">
                <a:solidFill>
                  <a:srgbClr val="FF0000"/>
                </a:solidFill>
              </a:rPr>
              <a:t>1</a:t>
            </a:r>
            <a:r>
              <a:rPr lang="it-IT" sz="1600" dirty="0"/>
              <a:t>0000000.00000000/1</a:t>
            </a:r>
            <a:r>
              <a:rPr lang="it-IT" sz="1600" dirty="0">
                <a:solidFill>
                  <a:srgbClr val="FF0000"/>
                </a:solidFill>
              </a:rPr>
              <a:t>7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1600" dirty="0"/>
              <a:t>Le nuove reti saranno:</a:t>
            </a:r>
          </a:p>
          <a:p>
            <a:pPr marL="1257300" lvl="2" indent="-342900">
              <a:buFont typeface="+mj-lt"/>
              <a:buAutoNum type="arabicPeriod"/>
            </a:pPr>
            <a:r>
              <a:rPr lang="it-IT" sz="1600" dirty="0" err="1"/>
              <a:t>Subnet</a:t>
            </a:r>
            <a:r>
              <a:rPr lang="it-IT" sz="1600" dirty="0"/>
              <a:t> 1: 180.190.</a:t>
            </a:r>
            <a:r>
              <a:rPr lang="it-IT" sz="1600" dirty="0">
                <a:solidFill>
                  <a:srgbClr val="FF0000"/>
                </a:solidFill>
              </a:rPr>
              <a:t>0</a:t>
            </a:r>
            <a:r>
              <a:rPr lang="it-IT" sz="1600" dirty="0"/>
              <a:t>.0/1</a:t>
            </a:r>
            <a:r>
              <a:rPr lang="it-IT" sz="1600" dirty="0">
                <a:solidFill>
                  <a:srgbClr val="FF0000"/>
                </a:solidFill>
              </a:rPr>
              <a:t>7</a:t>
            </a:r>
          </a:p>
          <a:p>
            <a:pPr marL="1257300" lvl="2" indent="-342900">
              <a:buFont typeface="+mj-lt"/>
              <a:buAutoNum type="arabicPeriod"/>
            </a:pPr>
            <a:r>
              <a:rPr lang="it-IT" sz="1600" dirty="0" err="1"/>
              <a:t>Subnet</a:t>
            </a:r>
            <a:r>
              <a:rPr lang="it-IT" sz="1600" dirty="0"/>
              <a:t> 2: 180.190.</a:t>
            </a:r>
            <a:r>
              <a:rPr lang="it-IT" sz="1600" dirty="0">
                <a:solidFill>
                  <a:srgbClr val="FF0000"/>
                </a:solidFill>
              </a:rPr>
              <a:t>128</a:t>
            </a:r>
            <a:r>
              <a:rPr lang="it-IT" sz="1600" dirty="0"/>
              <a:t>.0/1</a:t>
            </a:r>
            <a:r>
              <a:rPr lang="it-IT" sz="1600" dirty="0">
                <a:solidFill>
                  <a:srgbClr val="FF0000"/>
                </a:solidFill>
              </a:rPr>
              <a:t>7</a:t>
            </a:r>
          </a:p>
          <a:p>
            <a:r>
              <a:rPr lang="it-IT" sz="1800" dirty="0"/>
              <a:t>Qual è la dimensione dei blocchi?</a:t>
            </a:r>
          </a:p>
          <a:p>
            <a:pPr lvl="1"/>
            <a:r>
              <a:rPr lang="it-IT" sz="1400" dirty="0"/>
              <a:t>Blocco di partenza = /16 -&gt; 2^(32-16) = 2^16 = 65.536 indirizzi</a:t>
            </a:r>
          </a:p>
          <a:p>
            <a:pPr lvl="1"/>
            <a:r>
              <a:rPr lang="it-IT" sz="1400" dirty="0"/>
              <a:t>2 blocchi creati = /17 -&gt; 2^(32-17) = 2^15 = 32.768 indirizzi</a:t>
            </a:r>
          </a:p>
          <a:p>
            <a:pPr lvl="1"/>
            <a:r>
              <a:rPr lang="it-IT" sz="1400" dirty="0" err="1"/>
              <a:t>Subnet</a:t>
            </a:r>
            <a:r>
              <a:rPr lang="it-IT" sz="1400" dirty="0"/>
              <a:t> mask = 11111111.11111111.10000000.00000000 = 255.255.128.0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371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4211</TotalTime>
  <Words>647</Words>
  <Application>Microsoft Office PowerPoint</Application>
  <PresentationFormat>Widescreen</PresentationFormat>
  <Paragraphs>76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Print Clearly</vt:lpstr>
      <vt:lpstr>Tema di Office</vt:lpstr>
      <vt:lpstr>Intermediate &amp; End System</vt:lpstr>
      <vt:lpstr>Intermediate System</vt:lpstr>
      <vt:lpstr>End System</vt:lpstr>
      <vt:lpstr>Un’entità</vt:lpstr>
      <vt:lpstr>Gli indirizzi ip</vt:lpstr>
      <vt:lpstr>Notazione decimale puntata</vt:lpstr>
      <vt:lpstr>Prefisso e suffisso</vt:lpstr>
      <vt:lpstr>Netmask</vt:lpstr>
      <vt:lpstr>Subnetting</vt:lpstr>
      <vt:lpstr>Indirizzi ip riservati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WSL, GitHub &amp; coding</dc:title>
  <dc:creator>Mattia Pacchin</dc:creator>
  <cp:lastModifiedBy>MATTIA PACCHIN</cp:lastModifiedBy>
  <cp:revision>62</cp:revision>
  <dcterms:created xsi:type="dcterms:W3CDTF">2021-10-18T12:29:57Z</dcterms:created>
  <dcterms:modified xsi:type="dcterms:W3CDTF">2022-12-11T22:33:41Z</dcterms:modified>
</cp:coreProperties>
</file>

<file path=docProps/thumbnail.jpeg>
</file>